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6" r:id="rId3"/>
    <p:sldId id="360" r:id="rId4"/>
    <p:sldId id="361" r:id="rId5"/>
    <p:sldId id="362" r:id="rId6"/>
    <p:sldId id="389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3" r:id="rId15"/>
    <p:sldId id="381" r:id="rId16"/>
    <p:sldId id="382" r:id="rId17"/>
    <p:sldId id="385" r:id="rId18"/>
    <p:sldId id="384" r:id="rId19"/>
    <p:sldId id="319" r:id="rId20"/>
    <p:sldId id="317" r:id="rId21"/>
    <p:sldId id="359" r:id="rId22"/>
    <p:sldId id="318" r:id="rId23"/>
    <p:sldId id="363" r:id="rId24"/>
    <p:sldId id="386" r:id="rId25"/>
    <p:sldId id="387" r:id="rId26"/>
    <p:sldId id="366" r:id="rId27"/>
    <p:sldId id="367" r:id="rId28"/>
    <p:sldId id="365" r:id="rId29"/>
    <p:sldId id="364" r:id="rId30"/>
    <p:sldId id="373" r:id="rId31"/>
    <p:sldId id="372" r:id="rId32"/>
    <p:sldId id="341" r:id="rId33"/>
    <p:sldId id="296" r:id="rId34"/>
    <p:sldId id="388" r:id="rId35"/>
    <p:sldId id="370" r:id="rId36"/>
    <p:sldId id="368" r:id="rId37"/>
    <p:sldId id="369" r:id="rId38"/>
    <p:sldId id="390" r:id="rId39"/>
    <p:sldId id="392" r:id="rId40"/>
    <p:sldId id="371" r:id="rId41"/>
    <p:sldId id="284" r:id="rId42"/>
    <p:sldId id="316" r:id="rId43"/>
    <p:sldId id="264" r:id="rId4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00"/>
    <a:srgbClr val="7F0055"/>
    <a:srgbClr val="FF7B00"/>
    <a:srgbClr val="EC6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6F37C-6435-4297-9B0C-3BEFDC5710A9}" v="66" dt="2023-04-26T07:41:58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72016" autoAdjust="0"/>
  </p:normalViewPr>
  <p:slideViewPr>
    <p:cSldViewPr snapToGrid="0">
      <p:cViewPr>
        <p:scale>
          <a:sx n="50" d="100"/>
          <a:sy n="50" d="100"/>
        </p:scale>
        <p:origin x="968" y="24"/>
      </p:cViewPr>
      <p:guideLst/>
    </p:cSldViewPr>
  </p:slideViewPr>
  <p:outlineViewPr>
    <p:cViewPr>
      <p:scale>
        <a:sx n="33" d="100"/>
        <a:sy n="33" d="100"/>
      </p:scale>
      <p:origin x="0" y="-77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95AF-2C5E-42A7-A19C-81E60D920F45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CFFEF-F749-421E-80A3-F83F42CC6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2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7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is b not correct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6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134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second one is an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32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did we model them?</a:t>
            </a:r>
          </a:p>
          <a:p>
            <a:r>
              <a:rPr lang="en-GB" dirty="0"/>
              <a:t>(natural language)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606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does pseudo mean?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(not real, “almost”, “fake”)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63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example, no set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39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it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62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4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often used technique in programming</a:t>
            </a:r>
          </a:p>
          <a:p>
            <a:r>
              <a:rPr lang="en-GB" dirty="0"/>
              <a:t>we want the program to do something based on a … [see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1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6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  <a:p>
            <a:r>
              <a:rPr lang="en-GB" dirty="0"/>
              <a:t>can you give me some examples?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82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like a junction</a:t>
            </a:r>
          </a:p>
          <a:p>
            <a:r>
              <a:rPr lang="en-GB" dirty="0"/>
              <a:t>but in the end, both paths lead to the same place you just see some stuff you wouldn’t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3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think of a number where this expression is True and False as well?</a:t>
            </a:r>
          </a:p>
          <a:p>
            <a:endParaRPr lang="en-GB" dirty="0"/>
          </a:p>
          <a:p>
            <a:r>
              <a:rPr lang="en-GB" dirty="0"/>
              <a:t>no because these are MUTUALLY EXCLUSIV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also called </a:t>
            </a:r>
            <a:r>
              <a:rPr lang="en-GB" dirty="0" err="1"/>
              <a:t>boolean</a:t>
            </a:r>
            <a:r>
              <a:rPr lang="en-GB" dirty="0"/>
              <a:t>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73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4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this work for our program?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9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= PASS /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99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guess / draw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1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access the current 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401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variables = attributes</a:t>
            </a:r>
          </a:p>
          <a:p>
            <a:r>
              <a:rPr lang="en-GB" dirty="0"/>
              <a:t>functions = methods</a:t>
            </a:r>
          </a:p>
          <a:p>
            <a:endParaRPr lang="en-GB" dirty="0"/>
          </a:p>
          <a:p>
            <a:r>
              <a:rPr lang="en-GB" dirty="0"/>
              <a:t>we call these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53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3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absolute vital part of CS</a:t>
            </a:r>
          </a:p>
          <a:p>
            <a:r>
              <a:rPr lang="en-GB" dirty="0"/>
              <a:t>consistency, rational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7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267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if-else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97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86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0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44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goes back to Aristotle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5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basically means whether you lie or not when you </a:t>
            </a:r>
          </a:p>
          <a:p>
            <a:r>
              <a:rPr lang="en-GB" dirty="0"/>
              <a:t>say a declarative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55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statement is a proposition</a:t>
            </a:r>
          </a:p>
          <a:p>
            <a:r>
              <a:rPr lang="en-GB" dirty="0"/>
              <a:t>if:</a:t>
            </a:r>
          </a:p>
          <a:p>
            <a:pPr marL="171450" indent="-171450">
              <a:buFontTx/>
              <a:buChar char="-"/>
            </a:pPr>
            <a:r>
              <a:rPr lang="en-GB" dirty="0"/>
              <a:t>it bears clear information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“truth value”, either T /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03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2, 3, 5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93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1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35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56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3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26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9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13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5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3A07F5-D0B4-4156-ADB3-999FF7307535}" type="datetimeFigureOut">
              <a:rPr lang="hu-HU" smtClean="0"/>
              <a:pPr/>
              <a:t>2023. 04. 26.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C663CF-3BF2-4F10-BD72-1B3B5FBE2B2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45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biography/Aristotle" TargetMode="External"/><Relationship Id="rId7" Type="http://schemas.openxmlformats.org/officeDocument/2006/relationships/hyperlink" Target="https://i.giphy.com/media/l3q2K5jinAlChoCLS/giphy.gi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ath_junction_in_Old_Parks_Farm_Wood_-_geograph.org.uk_-_1478834.jpg" TargetMode="External"/><Relationship Id="rId5" Type="http://schemas.openxmlformats.org/officeDocument/2006/relationships/hyperlink" Target="https://pixabay.com/photos/dog-view-cute-animal-portrait-eyes-838281/" TargetMode="External"/><Relationship Id="rId4" Type="http://schemas.openxmlformats.org/officeDocument/2006/relationships/hyperlink" Target="https://pixabay.com/vectors/payment-pos-machine-purchase-5695697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Python </a:t>
            </a:r>
            <a:r>
              <a:rPr lang="en-GB" dirty="0"/>
              <a:t>101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logic, conditionals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25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EDB947-AD8A-857F-1AE7-B6FDDAF3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proposition negates 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2C4A6-DD9E-E3E2-5967-7DBA5B77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lphaLcParenR"/>
            </a:pPr>
            <a:r>
              <a:rPr lang="en-GB" dirty="0"/>
              <a:t>Panni’s cat is black.</a:t>
            </a:r>
          </a:p>
          <a:p>
            <a:pPr marL="742950" indent="-742950">
              <a:buFont typeface="+mj-lt"/>
              <a:buAutoNum type="alphaLcParenR"/>
            </a:pPr>
            <a:r>
              <a:rPr lang="en-GB" dirty="0"/>
              <a:t>Panni’s cat is </a:t>
            </a:r>
            <a:r>
              <a:rPr lang="en-GB" dirty="0" err="1"/>
              <a:t>colorful</a:t>
            </a:r>
            <a:r>
              <a:rPr lang="en-GB" dirty="0"/>
              <a:t>.</a:t>
            </a:r>
          </a:p>
          <a:p>
            <a:pPr marL="742950" indent="-742950">
              <a:buFont typeface="+mj-lt"/>
              <a:buAutoNum type="alphaLcParenR"/>
            </a:pPr>
            <a:r>
              <a:rPr lang="en-GB" dirty="0"/>
              <a:t>Panni’s cat is not black.</a:t>
            </a:r>
          </a:p>
        </p:txBody>
      </p:sp>
    </p:spTree>
    <p:extLst>
      <p:ext uri="{BB962C8B-B14F-4D97-AF65-F5344CB8AC3E}">
        <p14:creationId xmlns:p14="http://schemas.microsoft.com/office/powerpoint/2010/main" val="11576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ADF7-F70F-DC98-485C-271F655F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 the following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AD31-FCC1-3384-AAAC-D89A013EC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car in our street is an Opel.</a:t>
            </a:r>
          </a:p>
          <a:p>
            <a:r>
              <a:rPr lang="en-GB" dirty="0"/>
              <a:t>There is a cat which is black.</a:t>
            </a:r>
          </a:p>
          <a:p>
            <a:r>
              <a:rPr lang="en-GB" dirty="0"/>
              <a:t>Every road leads to Rome.</a:t>
            </a:r>
          </a:p>
          <a:p>
            <a:r>
              <a:rPr lang="en-GB" dirty="0"/>
              <a:t>All of Kate’s drawings are beautiful.</a:t>
            </a:r>
          </a:p>
        </p:txBody>
      </p:sp>
    </p:spTree>
    <p:extLst>
      <p:ext uri="{BB962C8B-B14F-4D97-AF65-F5344CB8AC3E}">
        <p14:creationId xmlns:p14="http://schemas.microsoft.com/office/powerpoint/2010/main" val="19967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02945-7CA6-186B-8F35-70C49397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truth tables, and / 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21A-EC29-92A0-2FBD-3C57D224B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3F610-3563-07E8-D779-397C2583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are these propositions true?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EBE875-2DBF-8F6D-B042-C616CFF5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7B00"/>
                </a:solidFill>
              </a:rPr>
              <a:t>It is</a:t>
            </a:r>
            <a:r>
              <a:rPr lang="en-GB" dirty="0"/>
              <a:t> </a:t>
            </a:r>
            <a:r>
              <a:rPr lang="en-GB" dirty="0">
                <a:solidFill>
                  <a:srgbClr val="FF7B00"/>
                </a:solidFill>
              </a:rPr>
              <a:t>raining</a:t>
            </a:r>
            <a:r>
              <a:rPr lang="en-GB" dirty="0"/>
              <a:t> and </a:t>
            </a:r>
            <a:r>
              <a:rPr lang="en-GB" dirty="0">
                <a:solidFill>
                  <a:srgbClr val="FF7B00"/>
                </a:solidFill>
              </a:rPr>
              <a:t>the sun is shining</a:t>
            </a:r>
            <a:r>
              <a:rPr lang="en-GB" dirty="0"/>
              <a:t>.</a:t>
            </a:r>
          </a:p>
          <a:p>
            <a:r>
              <a:rPr lang="en-GB" dirty="0"/>
              <a:t>Béla got an A in Maths or Computer Science</a:t>
            </a:r>
          </a:p>
          <a:p>
            <a:r>
              <a:rPr lang="en-GB" dirty="0">
                <a:solidFill>
                  <a:srgbClr val="FF7B00"/>
                </a:solidFill>
              </a:rPr>
              <a:t>R</a:t>
            </a:r>
            <a:r>
              <a:rPr lang="en-GB" dirty="0"/>
              <a:t> and </a:t>
            </a:r>
            <a:r>
              <a:rPr lang="en-GB" dirty="0">
                <a:solidFill>
                  <a:srgbClr val="FF7B00"/>
                </a:solidFill>
              </a:rPr>
              <a:t>S</a:t>
            </a:r>
          </a:p>
          <a:p>
            <a:r>
              <a:rPr lang="en-GB" dirty="0">
                <a:solidFill>
                  <a:srgbClr val="FF7B00"/>
                </a:solidFill>
              </a:rPr>
              <a:t>M</a:t>
            </a:r>
            <a:r>
              <a:rPr lang="en-GB" dirty="0"/>
              <a:t> or </a:t>
            </a:r>
            <a:r>
              <a:rPr lang="en-GB" dirty="0">
                <a:solidFill>
                  <a:srgbClr val="FF7B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898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6D1F7-0B6F-A24B-C9FF-1CF6D73B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87" y="1443344"/>
            <a:ext cx="6560026" cy="397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0A4491-490D-5291-7C7C-8918117F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89" y="1451805"/>
            <a:ext cx="7187822" cy="39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72EE3-2B70-CE60-D906-47E3F57D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90" y="1201003"/>
            <a:ext cx="8532220" cy="4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CBBA-7589-9B70-EE0F-EDF77003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the difference in terms of ‘</a:t>
            </a:r>
            <a:r>
              <a:rPr lang="en-GB" dirty="0" err="1"/>
              <a:t>truthness</a:t>
            </a:r>
            <a:r>
              <a:rPr lang="en-GB" dirty="0"/>
              <a:t>’ between these propositions?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1E9D6-958A-C074-2E29-DCFCAEB5C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José drinks or drives.</a:t>
            </a:r>
          </a:p>
          <a:p>
            <a:r>
              <a:rPr lang="en-GB" dirty="0"/>
              <a:t>José either drinks or drives.</a:t>
            </a:r>
          </a:p>
        </p:txBody>
      </p:sp>
    </p:spTree>
    <p:extLst>
      <p:ext uri="{BB962C8B-B14F-4D97-AF65-F5344CB8AC3E}">
        <p14:creationId xmlns:p14="http://schemas.microsoft.com/office/powerpoint/2010/main" val="3624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791ED-B9A8-C7BE-25AB-28AC9E4E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60" y="1596788"/>
            <a:ext cx="8053680" cy="3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algorithms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5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1249769-CE3C-5EED-EF64-AA5CBBB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C3E3-372C-17C8-DF00-E9C433AC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solving the pizza problem</a:t>
            </a:r>
          </a:p>
          <a:p>
            <a:r>
              <a:rPr lang="en-GB" dirty="0"/>
              <a:t>improving UX in programming</a:t>
            </a:r>
          </a:p>
          <a:p>
            <a:r>
              <a:rPr lang="en-GB" dirty="0"/>
              <a:t>using modules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8146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76B-7180-CB85-176B-537F5280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A2F52-7EA4-6911-E0C8-F0E66D698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3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4C889-A59F-06EF-D659-BDD7EC65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86"/>
            <a:ext cx="10515600" cy="1325563"/>
          </a:xfrm>
        </p:spPr>
        <p:txBody>
          <a:bodyPr/>
          <a:lstStyle/>
          <a:p>
            <a:r>
              <a:rPr lang="en-GB" dirty="0"/>
              <a:t>bob’s fence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F50F75-47D9-61F4-ADAD-C881604656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7B00"/>
                </a:solidFill>
                <a:latin typeface="Consolas" panose="020B0609020204030204" pitchFamily="49" charset="0"/>
              </a:rPr>
              <a:t>pseudo code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Program bob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var side: int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side := input()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output(side * 4)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End Program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0E11-3EE2-0924-277E-852E068C4B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7B00"/>
                </a:solidFill>
                <a:latin typeface="Consolas" panose="020B0609020204030204" pitchFamily="49" charset="0"/>
              </a:rPr>
              <a:t>python code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side = int(input())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print(side * 4)</a:t>
            </a:r>
          </a:p>
        </p:txBody>
      </p:sp>
    </p:spTree>
    <p:extLst>
      <p:ext uri="{BB962C8B-B14F-4D97-AF65-F5344CB8AC3E}">
        <p14:creationId xmlns:p14="http://schemas.microsoft.com/office/powerpoint/2010/main" val="6254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171F-98A3-F31A-AA5B-ED28B38E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0C077-DDCA-FA5B-6E06-3AC1171FC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3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5E027-0C5A-3410-62FA-77D12179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 elements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B8C7FF3-CBBC-D7B8-E094-10458FEFC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813797"/>
              </p:ext>
            </p:extLst>
          </p:nvPr>
        </p:nvGraphicFramePr>
        <p:xfrm>
          <a:off x="882667" y="1643063"/>
          <a:ext cx="10426666" cy="4716462"/>
        </p:xfrm>
        <a:graphic>
          <a:graphicData uri="http://schemas.openxmlformats.org/drawingml/2006/table">
            <a:tbl>
              <a:tblPr/>
              <a:tblGrid>
                <a:gridCol w="5213333">
                  <a:extLst>
                    <a:ext uri="{9D8B030D-6E8A-4147-A177-3AD203B41FA5}">
                      <a16:colId xmlns:a16="http://schemas.microsoft.com/office/drawing/2014/main" val="1212042909"/>
                    </a:ext>
                  </a:extLst>
                </a:gridCol>
                <a:gridCol w="5213333">
                  <a:extLst>
                    <a:ext uri="{9D8B030D-6E8A-4147-A177-3AD203B41FA5}">
                      <a16:colId xmlns:a16="http://schemas.microsoft.com/office/drawing/2014/main" val="3713079206"/>
                    </a:ext>
                  </a:extLst>
                </a:gridCol>
              </a:tblGrid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start / end of program</a:t>
                      </a:r>
                      <a:r>
                        <a:rPr lang="hu-HU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7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319733"/>
                  </a:ext>
                </a:extLst>
              </a:tr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statement</a:t>
                      </a:r>
                      <a:r>
                        <a:rPr lang="hu-HU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7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494723"/>
                  </a:ext>
                </a:extLst>
              </a:tr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conditional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7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5197"/>
                  </a:ext>
                </a:extLst>
              </a:tr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hu-HU" sz="3700" b="1" i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nput</a:t>
                      </a:r>
                      <a:r>
                        <a:rPr lang="hu-HU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hu-HU" sz="3700" b="1" i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utput</a:t>
                      </a:r>
                      <a:r>
                        <a:rPr lang="hu-HU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7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390776"/>
                  </a:ext>
                </a:extLst>
              </a:tr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flow of execution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72780"/>
                  </a:ext>
                </a:extLst>
              </a:tr>
              <a:tr h="7860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  <a:r>
                        <a:rPr lang="hu-HU" sz="3700" b="1" i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hu-HU" sz="28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hu-HU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141432" marR="141432" marT="70716" marB="70716" anchor="ctr">
                    <a:lnL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55932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8E6D7823-686D-B136-4A46-F68D3A3C0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62" y="1763632"/>
            <a:ext cx="9810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35BB57EE-589B-7523-CB8E-31A7CCA1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587" y="2554573"/>
            <a:ext cx="9715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71AD11-6BF6-3DC2-7328-A4F69CD1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542" y="3269314"/>
            <a:ext cx="8572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2FA008E9-E12C-63AC-0F49-EE60305F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92" y="4136455"/>
            <a:ext cx="9715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27CB3CB-05F2-2930-9C3B-5879D4DA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91" y="5094939"/>
            <a:ext cx="9715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A025C312-7A59-93B4-8CAD-3C99FC0B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78" y="5662043"/>
            <a:ext cx="4857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85DD-DEB1-3E8A-33C6-79E869ED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Bob’s program as a flowchart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95EE96-F169-6661-F674-973DA14A2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58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picture containing icon&#10;&#10;Description automatically generated">
            <a:extLst>
              <a:ext uri="{FF2B5EF4-FFF2-40B4-BE49-F238E27FC236}">
                <a16:creationId xmlns:a16="http://schemas.microsoft.com/office/drawing/2014/main" id="{51D1B258-DA98-E9C3-C708-4984F1437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42" y="336370"/>
            <a:ext cx="2331516" cy="61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64C4F8-9DB9-E731-08E0-DD124FA8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 verification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DCE21-7A82-A9E9-9237-5AD8DB89D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ayment Pos vector and picture">
            <a:extLst>
              <a:ext uri="{FF2B5EF4-FFF2-40B4-BE49-F238E27FC236}">
                <a16:creationId xmlns:a16="http://schemas.microsoft.com/office/drawing/2014/main" id="{05EB0CE1-3E99-57A6-F2C9-1D6BAF9C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52450"/>
            <a:ext cx="91440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2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5CE54-8AC4-90C6-46D2-8B41A3CF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7DFBC-4B27-38EE-9983-34AC59251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in other words,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902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0CD8EE-02D4-6505-63DB-71115D93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yes / no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8B38A-9C0B-F537-306F-AA2AEF5A3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C4009-DD15-8E8C-1DE9-81685743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2175D-994A-B7C1-237E-2DA3BFB83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we mean by logic / logical?</a:t>
            </a:r>
          </a:p>
        </p:txBody>
      </p:sp>
    </p:spTree>
    <p:extLst>
      <p:ext uri="{BB962C8B-B14F-4D97-AF65-F5344CB8AC3E}">
        <p14:creationId xmlns:p14="http://schemas.microsoft.com/office/powerpoint/2010/main" val="18701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A dirt road in a forest&#10;&#10;Description automatically generated with low confidence">
            <a:extLst>
              <a:ext uri="{FF2B5EF4-FFF2-40B4-BE49-F238E27FC236}">
                <a16:creationId xmlns:a16="http://schemas.microsoft.com/office/drawing/2014/main" id="{B8A0B5C1-4553-DB81-B82B-D459021B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AEA3-BAFA-4DE5-8681-1BAF1D76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current_age</a:t>
            </a:r>
            <a:r>
              <a:rPr lang="en-GB" dirty="0"/>
              <a:t> &gt;= 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7803E-69AE-1E01-E410-6E5654BE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C705-242A-A8F2-387E-BE85C66A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5002-45E3-1F83-17AA-AEC9BDB8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2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3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3">
            <a:extLst>
              <a:ext uri="{FF2B5EF4-FFF2-40B4-BE49-F238E27FC236}">
                <a16:creationId xmlns:a16="http://schemas.microsoft.com/office/drawing/2014/main" id="{D7AAB068-AA3C-CFDA-A24A-EC8B8DAF01D8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zövegdoboz 1">
            <a:extLst>
              <a:ext uri="{FF2B5EF4-FFF2-40B4-BE49-F238E27FC236}">
                <a16:creationId xmlns:a16="http://schemas.microsoft.com/office/drawing/2014/main" id="{3D1A60F0-47F3-22F7-F4F1-C01B0EED0C98}"/>
              </a:ext>
            </a:extLst>
          </p:cNvPr>
          <p:cNvSpPr txBox="1"/>
          <p:nvPr/>
        </p:nvSpPr>
        <p:spPr>
          <a:xfrm>
            <a:off x="4732421" y="2644169"/>
            <a:ext cx="27271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  <a:endParaRPr lang="en-GB" sz="48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04A1DC-0B15-D074-B291-08FF2FEF16BB}"/>
              </a:ext>
            </a:extLst>
          </p:cNvPr>
          <p:cNvGrpSpPr/>
          <p:nvPr/>
        </p:nvGrpSpPr>
        <p:grpSpPr>
          <a:xfrm>
            <a:off x="7940860" y="3105835"/>
            <a:ext cx="2779945" cy="646331"/>
            <a:chOff x="7943800" y="3083290"/>
            <a:chExt cx="2779945" cy="646331"/>
          </a:xfrm>
        </p:grpSpPr>
        <p:cxnSp>
          <p:nvCxnSpPr>
            <p:cNvPr id="5" name="Egyenes összekötő nyíllal 7">
              <a:extLst>
                <a:ext uri="{FF2B5EF4-FFF2-40B4-BE49-F238E27FC236}">
                  <a16:creationId xmlns:a16="http://schemas.microsoft.com/office/drawing/2014/main" id="{834FACE5-95F9-031A-CA36-BB550FBD834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zövegdoboz 9">
              <a:extLst>
                <a:ext uri="{FF2B5EF4-FFF2-40B4-BE49-F238E27FC236}">
                  <a16:creationId xmlns:a16="http://schemas.microsoft.com/office/drawing/2014/main" id="{522CE021-9F02-5782-FF54-ECC97A25122F}"/>
                </a:ext>
              </a:extLst>
            </p:cNvPr>
            <p:cNvSpPr txBox="1"/>
            <p:nvPr/>
          </p:nvSpPr>
          <p:spPr>
            <a:xfrm>
              <a:off x="9023800" y="3083290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B83E9C-C0CD-BA4E-A140-9B91E94C6CA6}"/>
              </a:ext>
            </a:extLst>
          </p:cNvPr>
          <p:cNvGrpSpPr/>
          <p:nvPr/>
        </p:nvGrpSpPr>
        <p:grpSpPr>
          <a:xfrm>
            <a:off x="545910" y="3105835"/>
            <a:ext cx="3705230" cy="646331"/>
            <a:chOff x="545910" y="4416925"/>
            <a:chExt cx="3705230" cy="646331"/>
          </a:xfrm>
        </p:grpSpPr>
        <p:cxnSp>
          <p:nvCxnSpPr>
            <p:cNvPr id="10" name="Egyenes összekötő nyíllal 5">
              <a:extLst>
                <a:ext uri="{FF2B5EF4-FFF2-40B4-BE49-F238E27FC236}">
                  <a16:creationId xmlns:a16="http://schemas.microsoft.com/office/drawing/2014/main" id="{06421C87-142B-1954-425C-32A1FBE71BF6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759502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zövegdoboz 8">
              <a:extLst>
                <a:ext uri="{FF2B5EF4-FFF2-40B4-BE49-F238E27FC236}">
                  <a16:creationId xmlns:a16="http://schemas.microsoft.com/office/drawing/2014/main" id="{1C3D50FC-41A4-B358-301A-EB944D67A64C}"/>
                </a:ext>
              </a:extLst>
            </p:cNvPr>
            <p:cNvSpPr txBox="1"/>
            <p:nvPr/>
          </p:nvSpPr>
          <p:spPr>
            <a:xfrm>
              <a:off x="545910" y="4416925"/>
              <a:ext cx="2625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of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0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BE8510-1E3E-245C-EDF0-21918BC2D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8" y="0"/>
            <a:ext cx="10178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FC39-58E9-5AE9-A73C-CC80968C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</a:t>
            </a:r>
            <a:r>
              <a:rPr lang="en-GB" dirty="0">
                <a:solidFill>
                  <a:srgbClr val="FF7B00"/>
                </a:solidFill>
              </a:rPr>
              <a:t>datetime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6BE20-BC27-2792-E5C0-B59DCF781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0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with its eyes wide open&#10;&#10;Description automatically generated with low confidence">
            <a:extLst>
              <a:ext uri="{FF2B5EF4-FFF2-40B4-BE49-F238E27FC236}">
                <a16:creationId xmlns:a16="http://schemas.microsoft.com/office/drawing/2014/main" id="{5C2E5B01-D981-8DC3-1F28-6FFE2143A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6"/>
          <a:stretch/>
        </p:blipFill>
        <p:spPr>
          <a:xfrm>
            <a:off x="959893" y="3429000"/>
            <a:ext cx="10272214" cy="3429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058F7-F109-DD99-EC01-34E98343DEAB}"/>
              </a:ext>
            </a:extLst>
          </p:cNvPr>
          <p:cNvGrpSpPr/>
          <p:nvPr/>
        </p:nvGrpSpPr>
        <p:grpSpPr>
          <a:xfrm>
            <a:off x="815454" y="566678"/>
            <a:ext cx="10561092" cy="2862322"/>
            <a:chOff x="959893" y="566678"/>
            <a:chExt cx="10561092" cy="2862322"/>
          </a:xfrm>
        </p:grpSpPr>
        <p:sp>
          <p:nvSpPr>
            <p:cNvPr id="6" name="Szövegdoboz 8">
              <a:extLst>
                <a:ext uri="{FF2B5EF4-FFF2-40B4-BE49-F238E27FC236}">
                  <a16:creationId xmlns:a16="http://schemas.microsoft.com/office/drawing/2014/main" id="{5BCF8C25-F4A9-4825-084B-4800B2D4F023}"/>
                </a:ext>
              </a:extLst>
            </p:cNvPr>
            <p:cNvSpPr txBox="1"/>
            <p:nvPr/>
          </p:nvSpPr>
          <p:spPr>
            <a:xfrm>
              <a:off x="959893" y="566678"/>
              <a:ext cx="35711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7" name="Szövegdoboz 8">
              <a:extLst>
                <a:ext uri="{FF2B5EF4-FFF2-40B4-BE49-F238E27FC236}">
                  <a16:creationId xmlns:a16="http://schemas.microsoft.com/office/drawing/2014/main" id="{A5D46345-0655-F8F0-E439-70BD755C1E6A}"/>
                </a:ext>
              </a:extLst>
            </p:cNvPr>
            <p:cNvSpPr txBox="1"/>
            <p:nvPr/>
          </p:nvSpPr>
          <p:spPr>
            <a:xfrm>
              <a:off x="7949821" y="566678"/>
              <a:ext cx="35711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bark()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play()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pee()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74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D7728F-9903-7678-E9D2-308C40D0F731}"/>
              </a:ext>
            </a:extLst>
          </p:cNvPr>
          <p:cNvGrpSpPr/>
          <p:nvPr/>
        </p:nvGrpSpPr>
        <p:grpSpPr>
          <a:xfrm>
            <a:off x="815454" y="566678"/>
            <a:ext cx="11160456" cy="2862322"/>
            <a:chOff x="959893" y="566678"/>
            <a:chExt cx="11160456" cy="2862322"/>
          </a:xfrm>
        </p:grpSpPr>
        <p:sp>
          <p:nvSpPr>
            <p:cNvPr id="3" name="Szövegdoboz 8">
              <a:extLst>
                <a:ext uri="{FF2B5EF4-FFF2-40B4-BE49-F238E27FC236}">
                  <a16:creationId xmlns:a16="http://schemas.microsoft.com/office/drawing/2014/main" id="{38789BB2-F5C9-A806-5A67-DBF38792AF76}"/>
                </a:ext>
              </a:extLst>
            </p:cNvPr>
            <p:cNvSpPr txBox="1"/>
            <p:nvPr/>
          </p:nvSpPr>
          <p:spPr>
            <a:xfrm>
              <a:off x="959893" y="566678"/>
              <a:ext cx="35711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year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4" name="Szövegdoboz 8">
              <a:extLst>
                <a:ext uri="{FF2B5EF4-FFF2-40B4-BE49-F238E27FC236}">
                  <a16:creationId xmlns:a16="http://schemas.microsoft.com/office/drawing/2014/main" id="{7621B707-4790-AF00-FE42-DD2286C22A40}"/>
                </a:ext>
              </a:extLst>
            </p:cNvPr>
            <p:cNvSpPr txBox="1"/>
            <p:nvPr/>
          </p:nvSpPr>
          <p:spPr>
            <a:xfrm>
              <a:off x="7350457" y="566678"/>
              <a:ext cx="476989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fromtimestamp</a:t>
              </a: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weekday()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5" name="Szövegdoboz 8">
            <a:extLst>
              <a:ext uri="{FF2B5EF4-FFF2-40B4-BE49-F238E27FC236}">
                <a16:creationId xmlns:a16="http://schemas.microsoft.com/office/drawing/2014/main" id="{49C099F5-B94E-7024-4A67-673302A6AE61}"/>
              </a:ext>
            </a:extLst>
          </p:cNvPr>
          <p:cNvSpPr txBox="1"/>
          <p:nvPr/>
        </p:nvSpPr>
        <p:spPr>
          <a:xfrm>
            <a:off x="3597891" y="4352330"/>
            <a:ext cx="4996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datetime.date</a:t>
            </a:r>
            <a:endParaRPr lang="en-GB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(date object)</a:t>
            </a:r>
          </a:p>
        </p:txBody>
      </p:sp>
    </p:spTree>
    <p:extLst>
      <p:ext uri="{BB962C8B-B14F-4D97-AF65-F5344CB8AC3E}">
        <p14:creationId xmlns:p14="http://schemas.microsoft.com/office/powerpoint/2010/main" val="1058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D7728F-9903-7678-E9D2-308C40D0F731}"/>
              </a:ext>
            </a:extLst>
          </p:cNvPr>
          <p:cNvGrpSpPr/>
          <p:nvPr/>
        </p:nvGrpSpPr>
        <p:grpSpPr>
          <a:xfrm>
            <a:off x="815454" y="566678"/>
            <a:ext cx="11160456" cy="2862322"/>
            <a:chOff x="959893" y="566678"/>
            <a:chExt cx="11160456" cy="2862322"/>
          </a:xfrm>
        </p:grpSpPr>
        <p:sp>
          <p:nvSpPr>
            <p:cNvPr id="3" name="Szövegdoboz 8">
              <a:extLst>
                <a:ext uri="{FF2B5EF4-FFF2-40B4-BE49-F238E27FC236}">
                  <a16:creationId xmlns:a16="http://schemas.microsoft.com/office/drawing/2014/main" id="{38789BB2-F5C9-A806-5A67-DBF38792AF76}"/>
                </a:ext>
              </a:extLst>
            </p:cNvPr>
            <p:cNvSpPr txBox="1"/>
            <p:nvPr/>
          </p:nvSpPr>
          <p:spPr>
            <a:xfrm>
              <a:off x="959893" y="566678"/>
              <a:ext cx="35711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FF7B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year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month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4" name="Szövegdoboz 8">
              <a:extLst>
                <a:ext uri="{FF2B5EF4-FFF2-40B4-BE49-F238E27FC236}">
                  <a16:creationId xmlns:a16="http://schemas.microsoft.com/office/drawing/2014/main" id="{7621B707-4790-AF00-FE42-DD2286C22A40}"/>
                </a:ext>
              </a:extLst>
            </p:cNvPr>
            <p:cNvSpPr txBox="1"/>
            <p:nvPr/>
          </p:nvSpPr>
          <p:spPr>
            <a:xfrm>
              <a:off x="7350457" y="566678"/>
              <a:ext cx="476989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rgbClr val="FF7B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fromtimestamp</a:t>
              </a: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weekday()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5" name="Szövegdoboz 8">
            <a:extLst>
              <a:ext uri="{FF2B5EF4-FFF2-40B4-BE49-F238E27FC236}">
                <a16:creationId xmlns:a16="http://schemas.microsoft.com/office/drawing/2014/main" id="{49C099F5-B94E-7024-4A67-673302A6AE61}"/>
              </a:ext>
            </a:extLst>
          </p:cNvPr>
          <p:cNvSpPr txBox="1"/>
          <p:nvPr/>
        </p:nvSpPr>
        <p:spPr>
          <a:xfrm>
            <a:off x="3597891" y="4352330"/>
            <a:ext cx="4996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rgbClr val="FF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datetime.date</a:t>
            </a:r>
            <a:endParaRPr lang="en-GB" sz="6000" dirty="0">
              <a:solidFill>
                <a:srgbClr val="FF7B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(date object)</a:t>
            </a:r>
          </a:p>
        </p:txBody>
      </p:sp>
    </p:spTree>
    <p:extLst>
      <p:ext uri="{BB962C8B-B14F-4D97-AF65-F5344CB8AC3E}">
        <p14:creationId xmlns:p14="http://schemas.microsoft.com/office/powerpoint/2010/main" val="107475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istotle | Biography, Works, Quotes, Philosophy, Ethics, &amp; Facts |  Britannica">
            <a:extLst>
              <a:ext uri="{FF2B5EF4-FFF2-40B4-BE49-F238E27FC236}">
                <a16:creationId xmlns:a16="http://schemas.microsoft.com/office/drawing/2014/main" id="{4EBA43CB-231D-FCED-C728-5B8A754A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0"/>
            <a:ext cx="5468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1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302D6E-420F-B161-5F68-7BAA01BBE4AC}"/>
              </a:ext>
            </a:extLst>
          </p:cNvPr>
          <p:cNvSpPr/>
          <p:nvPr/>
        </p:nvSpPr>
        <p:spPr>
          <a:xfrm>
            <a:off x="5936776" y="696036"/>
            <a:ext cx="5827594" cy="5540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E09CD6-F2BE-E240-99D1-8EF4F0ADA7A4}"/>
              </a:ext>
            </a:extLst>
          </p:cNvPr>
          <p:cNvSpPr txBox="1">
            <a:spLocks/>
          </p:cNvSpPr>
          <p:nvPr/>
        </p:nvSpPr>
        <p:spPr>
          <a:xfrm>
            <a:off x="427630" y="2143848"/>
            <a:ext cx="5181600" cy="257030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FF7B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age &gt;= 18: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FF7B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F0055"/>
                </a:solidFill>
                <a:latin typeface="Consolas" panose="020B0609020204030204" pitchFamily="49" charset="0"/>
              </a:rPr>
              <a:t>print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6400"/>
                </a:solidFill>
                <a:latin typeface="Consolas" panose="020B0609020204030204" pitchFamily="49" charset="0"/>
              </a:rPr>
              <a:t>"PASS"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7F0055"/>
                </a:solidFill>
                <a:latin typeface="Consolas" panose="020B0609020204030204" pitchFamily="49" charset="0"/>
              </a:rPr>
              <a:t>    print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6400"/>
                </a:solidFill>
                <a:latin typeface="Consolas" panose="020B0609020204030204" pitchFamily="49" charset="0"/>
              </a:rPr>
              <a:t>"FAIL"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D4FA6C-BF09-DBEF-2732-4B83152CC3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0543"/>
            <a:ext cx="5827595" cy="55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today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logic</a:t>
            </a:r>
          </a:p>
          <a:p>
            <a:r>
              <a:rPr lang="en-GB" dirty="0"/>
              <a:t>yes / no questions (</a:t>
            </a:r>
            <a:r>
              <a:rPr lang="en-GB" dirty="0" err="1"/>
              <a:t>boolean</a:t>
            </a:r>
            <a:r>
              <a:rPr lang="en-GB" dirty="0"/>
              <a:t> expressions)</a:t>
            </a:r>
          </a:p>
          <a:p>
            <a:r>
              <a:rPr lang="en-GB" dirty="0"/>
              <a:t>conditionals (decision-making)</a:t>
            </a:r>
          </a:p>
          <a:p>
            <a:r>
              <a:rPr lang="en-GB" dirty="0"/>
              <a:t>introduction to dates and objects in python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RNG, simulating dice roll</a:t>
            </a:r>
          </a:p>
          <a:p>
            <a:r>
              <a:rPr lang="en-GB" dirty="0"/>
              <a:t>testing, thinking outside the box</a:t>
            </a:r>
          </a:p>
          <a:p>
            <a:r>
              <a:rPr lang="en-GB" dirty="0"/>
              <a:t>preparing for the worst </a:t>
            </a:r>
            <a:r>
              <a:rPr lang="en-GB" dirty="0">
                <a:sym typeface="Wingdings" panose="05000000000000000000" pitchFamily="2" charset="2"/>
              </a:rPr>
              <a:t>🫠</a:t>
            </a:r>
          </a:p>
          <a:p>
            <a:r>
              <a:rPr lang="en-GB" dirty="0">
                <a:sym typeface="Wingdings" panose="05000000000000000000" pitchFamily="2" charset="2"/>
              </a:rPr>
              <a:t>making a small RNG-based game</a:t>
            </a:r>
            <a:endParaRPr lang="en-GB" dirty="0"/>
          </a:p>
          <a:p>
            <a:r>
              <a:rPr lang="en-GB" dirty="0"/>
              <a:t>… and much more!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4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Aristotle: </a:t>
            </a:r>
            <a:r>
              <a:rPr lang="en-GB" sz="1800" dirty="0">
                <a:hlinkClick r:id="rId3"/>
              </a:rPr>
              <a:t>https://www.britannica.com/biography/Aristotle</a:t>
            </a:r>
            <a:r>
              <a:rPr lang="en-GB" sz="1800" dirty="0"/>
              <a:t>. Downloaded on 21 April 2023.</a:t>
            </a:r>
          </a:p>
          <a:p>
            <a:r>
              <a:rPr lang="en-GB" sz="1800" dirty="0"/>
              <a:t>Credit Card terminal: </a:t>
            </a:r>
            <a:r>
              <a:rPr lang="en-GB" sz="1800" dirty="0">
                <a:hlinkClick r:id="rId4"/>
              </a:rPr>
              <a:t>https://pixabay.com/vectors/payment-pos-machine-purchase-5695697/</a:t>
            </a:r>
            <a:r>
              <a:rPr lang="en-GB" sz="1800" dirty="0"/>
              <a:t>. Downloaded on 21 April 2023.</a:t>
            </a:r>
          </a:p>
          <a:p>
            <a:r>
              <a:rPr lang="en-GB" sz="1800" dirty="0"/>
              <a:t>Dog: </a:t>
            </a:r>
            <a:r>
              <a:rPr lang="en-GB" sz="1800" dirty="0">
                <a:hlinkClick r:id="rId5"/>
              </a:rPr>
              <a:t>https://pixabay.com/photos/dog-view-cute-animal-portrait-eyes-838281/</a:t>
            </a:r>
            <a:r>
              <a:rPr lang="en-GB" sz="1800" dirty="0"/>
              <a:t>. Downloaded on 26 April 2023.</a:t>
            </a:r>
          </a:p>
          <a:p>
            <a:r>
              <a:rPr lang="en-GB" sz="1800" dirty="0"/>
              <a:t>Junction: </a:t>
            </a:r>
            <a:r>
              <a:rPr lang="en-GB" sz="1800" dirty="0">
                <a:hlinkClick r:id="rId6"/>
              </a:rPr>
              <a:t>https://commons.wikimedia.org/wiki/File:Path_junction_in_Old_Parks_Farm_Wood_-_geograph.org.uk_-_1478834.jpg</a:t>
            </a:r>
            <a:r>
              <a:rPr lang="en-GB" sz="1800" dirty="0"/>
              <a:t>. Downloaded on 21 April 2023.</a:t>
            </a:r>
          </a:p>
          <a:p>
            <a:r>
              <a:rPr lang="en-GB" sz="1800" dirty="0"/>
              <a:t>What: </a:t>
            </a:r>
            <a:r>
              <a:rPr lang="en-GB" sz="1800" dirty="0">
                <a:hlinkClick r:id="rId7"/>
              </a:rPr>
              <a:t>https://i.giphy.com/media/l3q2K5jinAlChoCLS/giphy.gif</a:t>
            </a:r>
            <a:r>
              <a:rPr lang="en-GB" sz="1800" dirty="0"/>
              <a:t>. Downloaded on 26 April 2023.</a:t>
            </a:r>
          </a:p>
        </p:txBody>
      </p:sp>
    </p:spTree>
    <p:extLst>
      <p:ext uri="{BB962C8B-B14F-4D97-AF65-F5344CB8AC3E}">
        <p14:creationId xmlns:p14="http://schemas.microsoft.com/office/powerpoint/2010/main" val="2875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6A3E-734A-5AA7-EAA6-CCD34106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correctness of inferences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68BE-6DEF-0770-E890-0F0DDDC73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9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1873DEA-6A5D-D03F-95BF-5C3CF8F0C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126" y="25859"/>
            <a:ext cx="5795750" cy="680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9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F8FB-0DAD-2512-FBDF-874B0347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B7E9E-D5FB-B28D-81C4-DE4586E5F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3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238D0-0F08-EBCC-5632-F3F106B8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these are propositions?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06FD2-8B2E-40DB-5944-47152071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dirty="0"/>
              <a:t>It was raining.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The capital of Hungary is Budapest.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5 &lt; 3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A teacher of our school is 40 years old.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The principal of our school is 50 years old.</a:t>
            </a:r>
          </a:p>
        </p:txBody>
      </p:sp>
    </p:spTree>
    <p:extLst>
      <p:ext uri="{BB962C8B-B14F-4D97-AF65-F5344CB8AC3E}">
        <p14:creationId xmlns:p14="http://schemas.microsoft.com/office/powerpoint/2010/main" val="10428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F0A59-7C95-FB0E-97A0-8080D346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29257-5F18-CF7A-7F0F-0F0D65112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6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803</Words>
  <Application>Microsoft Office PowerPoint</Application>
  <PresentationFormat>Widescreen</PresentationFormat>
  <Paragraphs>204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Consolas</vt:lpstr>
      <vt:lpstr>Times New Roman</vt:lpstr>
      <vt:lpstr>Office-téma</vt:lpstr>
      <vt:lpstr>Python 101</vt:lpstr>
      <vt:lpstr>last time</vt:lpstr>
      <vt:lpstr>logic</vt:lpstr>
      <vt:lpstr>PowerPoint Presentation</vt:lpstr>
      <vt:lpstr>correctness of inferences</vt:lpstr>
      <vt:lpstr>PowerPoint Presentation</vt:lpstr>
      <vt:lpstr>propositions</vt:lpstr>
      <vt:lpstr>Which of these are propositions?</vt:lpstr>
      <vt:lpstr>negation</vt:lpstr>
      <vt:lpstr>Which proposition negates A?</vt:lpstr>
      <vt:lpstr>negate the following statements</vt:lpstr>
      <vt:lpstr>truth tables, and / or</vt:lpstr>
      <vt:lpstr>When are these propositions true?</vt:lpstr>
      <vt:lpstr>PowerPoint Presentation</vt:lpstr>
      <vt:lpstr>PowerPoint Presentation</vt:lpstr>
      <vt:lpstr>PowerPoint Presentation</vt:lpstr>
      <vt:lpstr>What’s the difference in terms of ‘truthness’ between these propositions?</vt:lpstr>
      <vt:lpstr>PowerPoint Presentation</vt:lpstr>
      <vt:lpstr>back to algorithms</vt:lpstr>
      <vt:lpstr>pseudo code</vt:lpstr>
      <vt:lpstr>bob’s fence problem</vt:lpstr>
      <vt:lpstr>flowcharts</vt:lpstr>
      <vt:lpstr>flowchart elements</vt:lpstr>
      <vt:lpstr>Bob’s program as a flowchart</vt:lpstr>
      <vt:lpstr>PowerPoint Presentation</vt:lpstr>
      <vt:lpstr>age verification problem</vt:lpstr>
      <vt:lpstr>PowerPoint Presentation</vt:lpstr>
      <vt:lpstr>conditionals</vt:lpstr>
      <vt:lpstr>yes / no questions</vt:lpstr>
      <vt:lpstr>PowerPoint Presentation</vt:lpstr>
      <vt:lpstr>current_age &gt;= 18</vt:lpstr>
      <vt:lpstr>time to code</vt:lpstr>
      <vt:lpstr>PowerPoint Presentation</vt:lpstr>
      <vt:lpstr>PowerPoint Presentation</vt:lpstr>
      <vt:lpstr>PowerPoint Presentation</vt:lpstr>
      <vt:lpstr>import datetime</vt:lpstr>
      <vt:lpstr>PowerPoint Presentation</vt:lpstr>
      <vt:lpstr>PowerPoint Presentation</vt:lpstr>
      <vt:lpstr>PowerPoint Presentation</vt:lpstr>
      <vt:lpstr>PowerPoint Presentation</vt:lpstr>
      <vt:lpstr>what we learned today</vt:lpstr>
      <vt:lpstr>next time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Ádám Gulácsi</dc:creator>
  <cp:lastModifiedBy>Ádám Gulácsi</cp:lastModifiedBy>
  <cp:revision>243</cp:revision>
  <cp:lastPrinted>2023-04-13T09:48:17Z</cp:lastPrinted>
  <dcterms:created xsi:type="dcterms:W3CDTF">2019-02-20T13:04:36Z</dcterms:created>
  <dcterms:modified xsi:type="dcterms:W3CDTF">2023-04-26T07:42:11Z</dcterms:modified>
</cp:coreProperties>
</file>